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1" r:id="rId5"/>
    <p:sldId id="260" r:id="rId6"/>
    <p:sldId id="262" r:id="rId7"/>
    <p:sldId id="263" r:id="rId8"/>
    <p:sldId id="264" r:id="rId9"/>
    <p:sldId id="266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1527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020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2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576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908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732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8337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2210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280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554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712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8B3304-BE50-45E2-B78F-5E0859286033}" type="datetimeFigureOut">
              <a:rPr lang="zh-CN" altLang="en-US" smtClean="0"/>
              <a:t>2018/6/25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AFC80-F407-409E-95BE-480C71B6F1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778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62545" y="207832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Model-Agnostic Meta-Learning for Fast Adaptation of Deep Networks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399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Core Algorithm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We take an explicit approach to this problem: </a:t>
            </a:r>
            <a:r>
              <a:rPr lang="en-US" altLang="zh-CN" dirty="0" smtClean="0"/>
              <a:t>since the </a:t>
            </a:r>
            <a:r>
              <a:rPr lang="en-US" altLang="zh-CN" dirty="0"/>
              <a:t>model will be fine-tuned using a gradient-based </a:t>
            </a:r>
            <a:r>
              <a:rPr lang="en-US" altLang="zh-CN" dirty="0" smtClean="0"/>
              <a:t>learning rule </a:t>
            </a:r>
            <a:r>
              <a:rPr lang="en-US" altLang="zh-CN" dirty="0"/>
              <a:t>on a new task, we will aim to learn a model in </a:t>
            </a:r>
            <a:r>
              <a:rPr lang="en-US" altLang="zh-CN" dirty="0" smtClean="0"/>
              <a:t>such a </a:t>
            </a:r>
            <a:r>
              <a:rPr lang="en-US" altLang="zh-CN" dirty="0"/>
              <a:t>way that this gradient-based learning rule can make </a:t>
            </a:r>
            <a:r>
              <a:rPr lang="en-US" altLang="zh-CN" dirty="0" smtClean="0"/>
              <a:t>rapid progress </a:t>
            </a:r>
            <a:r>
              <a:rPr lang="en-US" altLang="zh-CN" dirty="0"/>
              <a:t>on new tasks drawn from </a:t>
            </a:r>
            <a:r>
              <a:rPr lang="en-US" altLang="zh-CN" dirty="0" smtClean="0"/>
              <a:t>p(T).</a:t>
            </a:r>
            <a:endParaRPr lang="en-US" altLang="zh-CN" dirty="0"/>
          </a:p>
          <a:p>
            <a:r>
              <a:rPr lang="en-US" altLang="zh-CN" dirty="0"/>
              <a:t>In effect, we will aim to find model parameters </a:t>
            </a:r>
            <a:r>
              <a:rPr lang="en-US" altLang="zh-CN" dirty="0" smtClean="0"/>
              <a:t>that are </a:t>
            </a:r>
            <a:r>
              <a:rPr lang="en-US" altLang="zh-CN" dirty="0"/>
              <a:t>sensitive to changes in the task, such that small </a:t>
            </a:r>
            <a:r>
              <a:rPr lang="en-US" altLang="zh-CN" dirty="0" smtClean="0"/>
              <a:t>changes in </a:t>
            </a:r>
            <a:r>
              <a:rPr lang="en-US" altLang="zh-CN" dirty="0"/>
              <a:t>the parameters will produce large improvements on </a:t>
            </a:r>
            <a:r>
              <a:rPr lang="en-US" altLang="zh-CN" dirty="0" smtClean="0"/>
              <a:t>the loss </a:t>
            </a:r>
            <a:r>
              <a:rPr lang="en-US" altLang="zh-CN" dirty="0"/>
              <a:t>function of any task drawn from </a:t>
            </a:r>
            <a:r>
              <a:rPr lang="en-US" altLang="zh-CN" dirty="0" smtClean="0"/>
              <a:t>p(T).</a:t>
            </a:r>
            <a:endParaRPr lang="zh-CN" altLang="en-US" dirty="0"/>
          </a:p>
        </p:txBody>
      </p:sp>
      <p:pic>
        <p:nvPicPr>
          <p:cNvPr id="2050" name="Picture 2" descr="mam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25625"/>
            <a:ext cx="5071004" cy="302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317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Core Algorithm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85" y="1451354"/>
            <a:ext cx="6187307" cy="415973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492" y="1451354"/>
            <a:ext cx="5544324" cy="462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85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Background</a:t>
            </a:r>
          </a:p>
          <a:p>
            <a:r>
              <a:rPr lang="en-US" altLang="zh-CN" dirty="0" smtClean="0"/>
              <a:t>Task Setup</a:t>
            </a:r>
          </a:p>
          <a:p>
            <a:r>
              <a:rPr lang="en-US" altLang="zh-CN" dirty="0" smtClean="0"/>
              <a:t>Core Algorithm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Evaluation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07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Evaluation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Regression</a:t>
            </a:r>
          </a:p>
          <a:p>
            <a:r>
              <a:rPr lang="en-US" altLang="zh-CN" dirty="0" smtClean="0"/>
              <a:t>Classification</a:t>
            </a:r>
          </a:p>
          <a:p>
            <a:r>
              <a:rPr lang="en-US" altLang="zh-CN" dirty="0" smtClean="0"/>
              <a:t>Reinforcement Learning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839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Regression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2855"/>
            <a:ext cx="5594624" cy="268852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624" y="2216726"/>
            <a:ext cx="6292576" cy="2664997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1856509"/>
            <a:ext cx="5902036" cy="401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62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Classification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95006"/>
            <a:ext cx="7521275" cy="185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61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Reinforcement Learning</a:t>
            </a:r>
            <a:endParaRPr lang="zh-CN" altLang="en-US" dirty="0"/>
          </a:p>
        </p:txBody>
      </p:sp>
      <p:pic>
        <p:nvPicPr>
          <p:cNvPr id="3074" name="Picture 2" descr="maml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284" y="2103437"/>
            <a:ext cx="4572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1891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63836" y="2692689"/>
            <a:ext cx="2154382" cy="1325563"/>
          </a:xfrm>
        </p:spPr>
        <p:txBody>
          <a:bodyPr>
            <a:normAutofit/>
          </a:bodyPr>
          <a:lstStyle/>
          <a:p>
            <a:r>
              <a:rPr lang="en-US" altLang="zh-CN" sz="6000" b="1" dirty="0" smtClean="0"/>
              <a:t>Q&amp;A</a:t>
            </a:r>
            <a:endParaRPr lang="zh-CN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02231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Background</a:t>
            </a:r>
          </a:p>
          <a:p>
            <a:r>
              <a:rPr lang="en-US" altLang="zh-CN" dirty="0" smtClean="0"/>
              <a:t>Task Setup</a:t>
            </a:r>
          </a:p>
          <a:p>
            <a:r>
              <a:rPr lang="en-US" altLang="zh-CN" dirty="0" smtClean="0"/>
              <a:t>Core Algorithm</a:t>
            </a:r>
          </a:p>
          <a:p>
            <a:r>
              <a:rPr lang="en-US" altLang="zh-CN" dirty="0" smtClean="0"/>
              <a:t>Evaluation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6996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Learn to Learn(aka Meta-Learning)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 key aspect of intelligence is versatility – the capability of doing many different </a:t>
            </a:r>
            <a:r>
              <a:rPr lang="en-US" altLang="zh-CN" dirty="0" smtClean="0"/>
              <a:t>things.</a:t>
            </a:r>
          </a:p>
          <a:p>
            <a:r>
              <a:rPr lang="en-US" altLang="zh-CN" dirty="0"/>
              <a:t>Current AI systems excel at mastering a single </a:t>
            </a:r>
            <a:r>
              <a:rPr lang="en-US" altLang="zh-CN" dirty="0" smtClean="0"/>
              <a:t>skill.</a:t>
            </a:r>
          </a:p>
          <a:p>
            <a:r>
              <a:rPr lang="en-US" altLang="zh-CN" dirty="0" smtClean="0"/>
              <a:t>When </a:t>
            </a:r>
            <a:r>
              <a:rPr lang="en-US" altLang="zh-CN" dirty="0"/>
              <a:t>you instead ask an AI system to do a variety of seemingly simple problems, it will </a:t>
            </a:r>
            <a:r>
              <a:rPr lang="en-US" altLang="zh-CN" dirty="0" smtClean="0"/>
              <a:t>struggle.</a:t>
            </a:r>
          </a:p>
          <a:p>
            <a:r>
              <a:rPr lang="en-US" altLang="zh-CN" dirty="0"/>
              <a:t>How can we enable our artificial agents to acquire such versatility?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6718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Background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Task Setup</a:t>
            </a:r>
          </a:p>
          <a:p>
            <a:r>
              <a:rPr lang="en-US" altLang="zh-CN" dirty="0" smtClean="0"/>
              <a:t>Core Algorithm</a:t>
            </a:r>
          </a:p>
          <a:p>
            <a:r>
              <a:rPr lang="en-US" altLang="zh-CN" dirty="0" smtClean="0"/>
              <a:t>Evaluation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6355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Setup for Meta-Learning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The goal of few-shot meta-learning is to train a model that can quickly adapt to a new task using only a few datapoints and training iterations.</a:t>
            </a:r>
          </a:p>
          <a:p>
            <a:r>
              <a:rPr lang="en-US" altLang="zh-CN" dirty="0"/>
              <a:t>To accomplish this, the model </a:t>
            </a:r>
            <a:r>
              <a:rPr lang="en-US" altLang="zh-CN" dirty="0" smtClean="0"/>
              <a:t>is </a:t>
            </a:r>
            <a:r>
              <a:rPr lang="en-US" altLang="zh-CN" dirty="0"/>
              <a:t>trained during a meta-learning phase on a </a:t>
            </a:r>
            <a:r>
              <a:rPr lang="en-US" altLang="zh-CN" dirty="0" smtClean="0"/>
              <a:t>set of tasks.</a:t>
            </a:r>
          </a:p>
          <a:p>
            <a:r>
              <a:rPr lang="en-US" altLang="zh-CN" dirty="0" smtClean="0"/>
              <a:t>That is, the </a:t>
            </a:r>
            <a:r>
              <a:rPr lang="en-US" altLang="zh-CN" dirty="0"/>
              <a:t>meta-learning problem treats entire tasks </a:t>
            </a:r>
            <a:r>
              <a:rPr lang="en-US" altLang="zh-CN" dirty="0" smtClean="0"/>
              <a:t>as training examples.</a:t>
            </a:r>
            <a:endParaRPr lang="en-US" altLang="zh-CN" i="1" dirty="0" smtClean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5850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Setup for Meta-Learning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 ={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; 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; : : : ; 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; 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); 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); 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; 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);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CN" dirty="0" smtClean="0"/>
              </a:p>
              <a:p>
                <a:r>
                  <a:rPr lang="en-US" altLang="zh-CN" dirty="0" smtClean="0"/>
                  <a:t>L is a loss function, 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altLang="zh-CN" dirty="0" smtClean="0"/>
                  <a:t>is </a:t>
                </a:r>
                <a:r>
                  <a:rPr lang="en-US" altLang="zh-CN" dirty="0" smtClean="0"/>
                  <a:t>a distribution over initial observations</a:t>
                </a:r>
                <a:r>
                  <a:rPr lang="en-US" altLang="zh-CN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; 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dirty="0" smtClean="0"/>
                  <a:t>is </a:t>
                </a:r>
                <a:r>
                  <a:rPr lang="en-US" altLang="zh-CN" dirty="0" smtClean="0"/>
                  <a:t>a transition distribution</a:t>
                </a:r>
                <a:r>
                  <a:rPr lang="en-US" altLang="zh-CN" dirty="0" smtClean="0"/>
                  <a:t>, and an episode length H. </a:t>
                </a:r>
              </a:p>
              <a:p>
                <a:r>
                  <a:rPr lang="en-US" altLang="zh-CN" dirty="0" smtClean="0"/>
                  <a:t>In i.i.d. supervised learning problems, the length H =1.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Then the task T is 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 ={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); 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)}</m:t>
                    </m:r>
                  </m:oMath>
                </a14:m>
                <a:endParaRPr lang="en-US" altLang="zh-CN" dirty="0" smtClean="0"/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r="-12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0863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Setup for Meta-Learning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altLang="zh-CN" dirty="0" smtClean="0"/>
                  <a:t>Here, we </a:t>
                </a:r>
                <a:r>
                  <a:rPr lang="en-US" altLang="zh-CN" dirty="0"/>
                  <a:t>want our model to be able to </a:t>
                </a:r>
                <a:r>
                  <a:rPr lang="en-US" altLang="zh-CN" dirty="0" smtClean="0"/>
                  <a:t>adapt to the </a:t>
                </a:r>
                <a:r>
                  <a:rPr lang="en-US" altLang="zh-CN" dirty="0" smtClean="0"/>
                  <a:t>distribution over tasks p(T ) </a:t>
                </a:r>
              </a:p>
              <a:p>
                <a:r>
                  <a:rPr lang="en-US" altLang="zh-CN" dirty="0" smtClean="0"/>
                  <a:t>During meta-training</a:t>
                </a:r>
                <a:r>
                  <a:rPr lang="en-US" altLang="zh-CN" dirty="0"/>
                  <a:t>, a task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/>
                  <a:t> is sampled from p(T </a:t>
                </a:r>
                <a:r>
                  <a:rPr lang="en-US" altLang="zh-CN" dirty="0" smtClean="0"/>
                  <a:t>)</a:t>
                </a:r>
              </a:p>
              <a:p>
                <a:r>
                  <a:rPr lang="en-US" altLang="zh-CN" dirty="0"/>
                  <a:t>T</a:t>
                </a:r>
                <a:r>
                  <a:rPr lang="en-US" altLang="zh-CN" dirty="0" smtClean="0"/>
                  <a:t>he model is </a:t>
                </a:r>
                <a:r>
                  <a:rPr lang="en-US" altLang="zh-CN" dirty="0"/>
                  <a:t>trained with K samples and feedback from the </a:t>
                </a:r>
                <a:r>
                  <a:rPr lang="en-US" altLang="zh-CN" dirty="0" smtClean="0"/>
                  <a:t>corresponding loss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zh-CN" dirty="0"/>
                  <a:t>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/>
                  <a:t>, and then tested on new </a:t>
                </a:r>
                <a:r>
                  <a:rPr lang="en-US" altLang="zh-CN" dirty="0" smtClean="0"/>
                  <a:t>samples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/>
                  <a:t>. </a:t>
                </a:r>
                <a:endParaRPr lang="en-US" altLang="zh-CN" dirty="0" smtClean="0"/>
              </a:p>
              <a:p>
                <a:r>
                  <a:rPr lang="en-US" altLang="zh-CN" dirty="0" smtClean="0"/>
                  <a:t>The </a:t>
                </a:r>
                <a:r>
                  <a:rPr lang="en-US" altLang="zh-CN" dirty="0"/>
                  <a:t>model </a:t>
                </a:r>
                <a:r>
                  <a:rPr lang="en-US" altLang="zh-CN" dirty="0" smtClean="0"/>
                  <a:t>is </a:t>
                </a:r>
                <a:r>
                  <a:rPr lang="en-US" altLang="zh-CN" dirty="0"/>
                  <a:t>then improved by considering </a:t>
                </a:r>
                <a:r>
                  <a:rPr lang="en-US" altLang="zh-CN" dirty="0" smtClean="0"/>
                  <a:t>how the </a:t>
                </a:r>
                <a:r>
                  <a:rPr lang="en-US" altLang="zh-CN" dirty="0"/>
                  <a:t>test error on new data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r>
                  <a:rPr lang="en-US" altLang="zh-CN" dirty="0" smtClean="0"/>
                  <a:t>changes. </a:t>
                </a:r>
              </a:p>
              <a:p>
                <a:r>
                  <a:rPr lang="en-US" altLang="zh-CN" dirty="0" smtClean="0"/>
                  <a:t>In </a:t>
                </a:r>
                <a:r>
                  <a:rPr lang="en-US" altLang="zh-CN" dirty="0"/>
                  <a:t>effect, the test error on sampled tasks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 smtClean="0"/>
                  <a:t> serves </a:t>
                </a:r>
                <a:r>
                  <a:rPr lang="en-US" altLang="zh-CN" dirty="0"/>
                  <a:t>as the training error of the meta-learning </a:t>
                </a:r>
                <a:r>
                  <a:rPr lang="en-US" altLang="zh-CN" dirty="0" smtClean="0"/>
                  <a:t>process.</a:t>
                </a:r>
                <a:endParaRPr lang="zh-CN" altLang="en-US" dirty="0"/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221" r="-58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4628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Setup for Meta-Learning</a:t>
            </a:r>
            <a:endParaRPr lang="zh-CN" altLang="en-US" dirty="0"/>
          </a:p>
        </p:txBody>
      </p:sp>
      <p:pic>
        <p:nvPicPr>
          <p:cNvPr id="1026" name="Picture 2" descr="mam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43088"/>
            <a:ext cx="8579915" cy="4225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1169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Background</a:t>
            </a:r>
          </a:p>
          <a:p>
            <a:r>
              <a:rPr lang="en-US" altLang="zh-CN" dirty="0" smtClean="0"/>
              <a:t>Task Setup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Core Algorithm</a:t>
            </a:r>
          </a:p>
          <a:p>
            <a:r>
              <a:rPr lang="en-US" altLang="zh-CN" dirty="0" smtClean="0"/>
              <a:t>Evaluation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200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309</Words>
  <Application>Microsoft Office PowerPoint</Application>
  <PresentationFormat>宽屏</PresentationFormat>
  <Paragraphs>53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等线</vt:lpstr>
      <vt:lpstr>等线 Light</vt:lpstr>
      <vt:lpstr>Arial</vt:lpstr>
      <vt:lpstr>Cambria Math</vt:lpstr>
      <vt:lpstr>Office 主题​​</vt:lpstr>
      <vt:lpstr>Model-Agnostic Meta-Learning for Fast Adaptation of Deep Networks</vt:lpstr>
      <vt:lpstr>Outlines</vt:lpstr>
      <vt:lpstr>Learn to Learn(aka Meta-Learning)</vt:lpstr>
      <vt:lpstr>Outlines</vt:lpstr>
      <vt:lpstr>Task Setup for Meta-Learning</vt:lpstr>
      <vt:lpstr>Task Setup for Meta-Learning</vt:lpstr>
      <vt:lpstr>Task Setup for Meta-Learning</vt:lpstr>
      <vt:lpstr>Task Setup for Meta-Learning</vt:lpstr>
      <vt:lpstr>Outlines</vt:lpstr>
      <vt:lpstr>Core Algorithm</vt:lpstr>
      <vt:lpstr>Core Algorithm</vt:lpstr>
      <vt:lpstr>Outlines</vt:lpstr>
      <vt:lpstr>Evaluation</vt:lpstr>
      <vt:lpstr>Regression</vt:lpstr>
      <vt:lpstr>Classification</vt:lpstr>
      <vt:lpstr>Reinforcement Learning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Model-Agnostic Meta-Learning for Fast Adaptation of Deep Networks</dc:title>
  <dc:creator>Windows 用户</dc:creator>
  <cp:lastModifiedBy>Windows 用户</cp:lastModifiedBy>
  <cp:revision>11</cp:revision>
  <dcterms:created xsi:type="dcterms:W3CDTF">2018-06-25T01:21:01Z</dcterms:created>
  <dcterms:modified xsi:type="dcterms:W3CDTF">2018-06-25T02:34:11Z</dcterms:modified>
</cp:coreProperties>
</file>

<file path=docProps/thumbnail.jpeg>
</file>